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</p:sldIdLst>
  <p:sldSz cx="18288000" cy="10287000"/>
  <p:notesSz cx="6858000" cy="9144000"/>
  <p:embeddedFontLst>
    <p:embeddedFont>
      <p:font typeface="Helios Extended" charset="1" panose="02000505040000020004"/>
      <p:regular r:id="rId8"/>
    </p:embeddedFont>
    <p:embeddedFont>
      <p:font typeface="Helios Extended Bold" charset="1" panose="020008050500000200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png>
</file>

<file path=ppt/media/image28.jpe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png" Type="http://schemas.openxmlformats.org/officeDocument/2006/relationships/image"/><Relationship Id="rId19" Target="../media/image18.pn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png" Type="http://schemas.openxmlformats.org/officeDocument/2006/relationships/image"/><Relationship Id="rId22" Target="../media/image21.png" Type="http://schemas.openxmlformats.org/officeDocument/2006/relationships/image"/><Relationship Id="rId23" Target="../media/image22.sv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png" Type="http://schemas.openxmlformats.org/officeDocument/2006/relationships/image"/><Relationship Id="rId11" Target="../media/image16.png" Type="http://schemas.openxmlformats.org/officeDocument/2006/relationships/image"/><Relationship Id="rId12" Target="../media/image28.jpeg" Type="http://schemas.openxmlformats.org/officeDocument/2006/relationships/image"/><Relationship Id="rId13" Target="../media/image29.png" Type="http://schemas.openxmlformats.org/officeDocument/2006/relationships/image"/><Relationship Id="rId14" Target="../media/image30.svg" Type="http://schemas.openxmlformats.org/officeDocument/2006/relationships/image"/><Relationship Id="rId15" Target="../media/image31.png" Type="http://schemas.openxmlformats.org/officeDocument/2006/relationships/image"/><Relationship Id="rId16" Target="../media/image32.svg" Type="http://schemas.openxmlformats.org/officeDocument/2006/relationships/image"/><Relationship Id="rId17" Target="../media/image33.png" Type="http://schemas.openxmlformats.org/officeDocument/2006/relationships/image"/><Relationship Id="rId18" Target="../media/image34.svg" Type="http://schemas.openxmlformats.org/officeDocument/2006/relationships/image"/><Relationship Id="rId2" Target="../media/image1.png" Type="http://schemas.openxmlformats.org/officeDocument/2006/relationships/image"/><Relationship Id="rId3" Target="../media/image23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26.png" Type="http://schemas.openxmlformats.org/officeDocument/2006/relationships/image"/><Relationship Id="rId9" Target="../media/image2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54717" y="-172727"/>
            <a:ext cx="19046131" cy="10662752"/>
            <a:chOff x="0" y="0"/>
            <a:chExt cx="5016265" cy="28082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16265" cy="2808297"/>
            </a:xfrm>
            <a:custGeom>
              <a:avLst/>
              <a:gdLst/>
              <a:ahLst/>
              <a:cxnLst/>
              <a:rect r="r" b="b" t="t" l="l"/>
              <a:pathLst>
                <a:path h="2808297" w="5016265">
                  <a:moveTo>
                    <a:pt x="0" y="0"/>
                  </a:moveTo>
                  <a:lnTo>
                    <a:pt x="5016265" y="0"/>
                  </a:lnTo>
                  <a:lnTo>
                    <a:pt x="5016265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016265" cy="28463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061258" y="7906840"/>
            <a:ext cx="8288762" cy="1525154"/>
            <a:chOff x="0" y="0"/>
            <a:chExt cx="2183048" cy="4016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83049" cy="401687"/>
            </a:xfrm>
            <a:custGeom>
              <a:avLst/>
              <a:gdLst/>
              <a:ahLst/>
              <a:cxnLst/>
              <a:rect r="r" b="b" t="t" l="l"/>
              <a:pathLst>
                <a:path h="401687" w="2183049">
                  <a:moveTo>
                    <a:pt x="0" y="0"/>
                  </a:moveTo>
                  <a:lnTo>
                    <a:pt x="2183049" y="0"/>
                  </a:lnTo>
                  <a:lnTo>
                    <a:pt x="2183049" y="401687"/>
                  </a:lnTo>
                  <a:lnTo>
                    <a:pt x="0" y="401687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183048" cy="4397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92857" y="3419674"/>
            <a:ext cx="8868349" cy="4005254"/>
            <a:chOff x="0" y="0"/>
            <a:chExt cx="2335697" cy="10548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335697" cy="1054882"/>
            </a:xfrm>
            <a:custGeom>
              <a:avLst/>
              <a:gdLst/>
              <a:ahLst/>
              <a:cxnLst/>
              <a:rect r="r" b="b" t="t" l="l"/>
              <a:pathLst>
                <a:path h="1054882" w="2335697">
                  <a:moveTo>
                    <a:pt x="0" y="0"/>
                  </a:moveTo>
                  <a:lnTo>
                    <a:pt x="2335697" y="0"/>
                  </a:lnTo>
                  <a:lnTo>
                    <a:pt x="2335697" y="1054882"/>
                  </a:lnTo>
                  <a:lnTo>
                    <a:pt x="0" y="1054882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335697" cy="1092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2" id="12"/>
          <p:cNvSpPr/>
          <p:nvPr/>
        </p:nvSpPr>
        <p:spPr>
          <a:xfrm rot="0">
            <a:off x="5574839" y="9149040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name="AutoShape 13" id="13"/>
          <p:cNvSpPr/>
          <p:nvPr/>
        </p:nvSpPr>
        <p:spPr>
          <a:xfrm rot="0">
            <a:off x="5870444" y="556200"/>
            <a:ext cx="7479577" cy="59358"/>
          </a:xfrm>
          <a:prstGeom prst="rect">
            <a:avLst/>
          </a:prstGeom>
          <a:solidFill>
            <a:srgbClr val="154062"/>
          </a:solidFill>
        </p:spPr>
      </p:sp>
      <p:grpSp>
        <p:nvGrpSpPr>
          <p:cNvPr name="Group 14" id="14"/>
          <p:cNvGrpSpPr/>
          <p:nvPr/>
        </p:nvGrpSpPr>
        <p:grpSpPr>
          <a:xfrm rot="0">
            <a:off x="292857" y="1387967"/>
            <a:ext cx="17593557" cy="1666951"/>
            <a:chOff x="0" y="0"/>
            <a:chExt cx="4633694" cy="43903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633694" cy="439032"/>
            </a:xfrm>
            <a:custGeom>
              <a:avLst/>
              <a:gdLst/>
              <a:ahLst/>
              <a:cxnLst/>
              <a:rect r="r" b="b" t="t" l="l"/>
              <a:pathLst>
                <a:path h="439032" w="4633694">
                  <a:moveTo>
                    <a:pt x="0" y="0"/>
                  </a:moveTo>
                  <a:lnTo>
                    <a:pt x="4633694" y="0"/>
                  </a:lnTo>
                  <a:lnTo>
                    <a:pt x="4633694" y="439032"/>
                  </a:lnTo>
                  <a:lnTo>
                    <a:pt x="0" y="439032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633694" cy="477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true" flipV="false" rot="-5400000">
            <a:off x="13492015" y="-1962525"/>
            <a:ext cx="4765822" cy="4826149"/>
          </a:xfrm>
          <a:custGeom>
            <a:avLst/>
            <a:gdLst/>
            <a:ahLst/>
            <a:cxnLst/>
            <a:rect r="r" b="b" t="t" l="l"/>
            <a:pathLst>
              <a:path h="4826149" w="4765822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3503212" y="8281618"/>
            <a:ext cx="6778625" cy="3210272"/>
            <a:chOff x="0" y="0"/>
            <a:chExt cx="1501729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5284" y="3362524"/>
            <a:ext cx="9317375" cy="4062404"/>
            <a:chOff x="0" y="0"/>
            <a:chExt cx="2453959" cy="106993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453959" cy="1069934"/>
            </a:xfrm>
            <a:custGeom>
              <a:avLst/>
              <a:gdLst/>
              <a:ahLst/>
              <a:cxnLst/>
              <a:rect r="r" b="b" t="t" l="l"/>
              <a:pathLst>
                <a:path h="1069934" w="2453959">
                  <a:moveTo>
                    <a:pt x="0" y="0"/>
                  </a:moveTo>
                  <a:lnTo>
                    <a:pt x="2453959" y="0"/>
                  </a:lnTo>
                  <a:lnTo>
                    <a:pt x="2453959" y="1069934"/>
                  </a:lnTo>
                  <a:lnTo>
                    <a:pt x="0" y="1069934"/>
                  </a:lnTo>
                  <a:close/>
                </a:path>
              </a:pathLst>
            </a:custGeom>
            <a:solidFill>
              <a:srgbClr val="FFFFFF">
                <a:alpha val="9098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2453959" cy="11080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4153972" y="7270652"/>
            <a:ext cx="6778625" cy="3210272"/>
            <a:chOff x="0" y="0"/>
            <a:chExt cx="1501729" cy="7112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true" flipV="false" rot="0">
            <a:off x="15461080" y="6263803"/>
            <a:ext cx="4164408" cy="4217122"/>
          </a:xfrm>
          <a:custGeom>
            <a:avLst/>
            <a:gdLst/>
            <a:ahLst/>
            <a:cxnLst/>
            <a:rect r="r" b="b" t="t" l="l"/>
            <a:pathLst>
              <a:path h="4217122" w="4164408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-2202211" y="6142277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558772" y="4093896"/>
            <a:ext cx="584374" cy="584374"/>
          </a:xfrm>
          <a:custGeom>
            <a:avLst/>
            <a:gdLst/>
            <a:ahLst/>
            <a:cxnLst/>
            <a:rect r="r" b="b" t="t" l="l"/>
            <a:pathLst>
              <a:path h="584374" w="584374">
                <a:moveTo>
                  <a:pt x="0" y="0"/>
                </a:moveTo>
                <a:lnTo>
                  <a:pt x="584374" y="0"/>
                </a:lnTo>
                <a:lnTo>
                  <a:pt x="584374" y="584375"/>
                </a:lnTo>
                <a:lnTo>
                  <a:pt x="0" y="5843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558772" y="4869432"/>
            <a:ext cx="532159" cy="578433"/>
          </a:xfrm>
          <a:custGeom>
            <a:avLst/>
            <a:gdLst/>
            <a:ahLst/>
            <a:cxnLst/>
            <a:rect r="r" b="b" t="t" l="l"/>
            <a:pathLst>
              <a:path h="578433" w="532159">
                <a:moveTo>
                  <a:pt x="0" y="0"/>
                </a:moveTo>
                <a:lnTo>
                  <a:pt x="532158" y="0"/>
                </a:lnTo>
                <a:lnTo>
                  <a:pt x="532158" y="578433"/>
                </a:lnTo>
                <a:lnTo>
                  <a:pt x="0" y="5784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532829" y="5717921"/>
            <a:ext cx="584044" cy="584044"/>
          </a:xfrm>
          <a:custGeom>
            <a:avLst/>
            <a:gdLst/>
            <a:ahLst/>
            <a:cxnLst/>
            <a:rect r="r" b="b" t="t" l="l"/>
            <a:pathLst>
              <a:path h="584044" w="584044">
                <a:moveTo>
                  <a:pt x="0" y="0"/>
                </a:moveTo>
                <a:lnTo>
                  <a:pt x="584044" y="0"/>
                </a:lnTo>
                <a:lnTo>
                  <a:pt x="584044" y="584044"/>
                </a:lnTo>
                <a:lnTo>
                  <a:pt x="0" y="58404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532829" y="6568665"/>
            <a:ext cx="532159" cy="532159"/>
          </a:xfrm>
          <a:custGeom>
            <a:avLst/>
            <a:gdLst/>
            <a:ahLst/>
            <a:cxnLst/>
            <a:rect r="r" b="b" t="t" l="l"/>
            <a:pathLst>
              <a:path h="532159" w="532159">
                <a:moveTo>
                  <a:pt x="0" y="0"/>
                </a:moveTo>
                <a:lnTo>
                  <a:pt x="532159" y="0"/>
                </a:lnTo>
                <a:lnTo>
                  <a:pt x="532159" y="532159"/>
                </a:lnTo>
                <a:lnTo>
                  <a:pt x="0" y="53215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0184492" y="4820256"/>
            <a:ext cx="429964" cy="514087"/>
          </a:xfrm>
          <a:custGeom>
            <a:avLst/>
            <a:gdLst/>
            <a:ahLst/>
            <a:cxnLst/>
            <a:rect r="r" b="b" t="t" l="l"/>
            <a:pathLst>
              <a:path h="514087" w="429964">
                <a:moveTo>
                  <a:pt x="0" y="0"/>
                </a:moveTo>
                <a:lnTo>
                  <a:pt x="429963" y="0"/>
                </a:lnTo>
                <a:lnTo>
                  <a:pt x="429963" y="514087"/>
                </a:lnTo>
                <a:lnTo>
                  <a:pt x="0" y="51408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0156236" y="5566890"/>
            <a:ext cx="486476" cy="411072"/>
          </a:xfrm>
          <a:custGeom>
            <a:avLst/>
            <a:gdLst/>
            <a:ahLst/>
            <a:cxnLst/>
            <a:rect r="r" b="b" t="t" l="l"/>
            <a:pathLst>
              <a:path h="411072" w="486476">
                <a:moveTo>
                  <a:pt x="0" y="0"/>
                </a:moveTo>
                <a:lnTo>
                  <a:pt x="486476" y="0"/>
                </a:lnTo>
                <a:lnTo>
                  <a:pt x="486476" y="411073"/>
                </a:lnTo>
                <a:lnTo>
                  <a:pt x="0" y="411073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-2232820" y="8520303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3" y="0"/>
                </a:lnTo>
                <a:lnTo>
                  <a:pt x="4404423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15999599" y="9340744"/>
            <a:ext cx="710797" cy="828075"/>
          </a:xfrm>
          <a:custGeom>
            <a:avLst/>
            <a:gdLst/>
            <a:ahLst/>
            <a:cxnLst/>
            <a:rect r="r" b="b" t="t" l="l"/>
            <a:pathLst>
              <a:path h="828075" w="710797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-18851" r="-191602" b="-48017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16710397" y="9363556"/>
            <a:ext cx="1400357" cy="782449"/>
          </a:xfrm>
          <a:custGeom>
            <a:avLst/>
            <a:gdLst/>
            <a:ahLst/>
            <a:cxnLst/>
            <a:rect r="r" b="b" t="t" l="l"/>
            <a:pathLst>
              <a:path h="782449" w="1400357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720241" y="9042056"/>
            <a:ext cx="1040669" cy="1035737"/>
          </a:xfrm>
          <a:custGeom>
            <a:avLst/>
            <a:gdLst/>
            <a:ahLst/>
            <a:cxnLst/>
            <a:rect r="r" b="b" t="t" l="l"/>
            <a:pathLst>
              <a:path h="1035737" w="1040669">
                <a:moveTo>
                  <a:pt x="0" y="0"/>
                </a:moveTo>
                <a:lnTo>
                  <a:pt x="1040669" y="0"/>
                </a:lnTo>
                <a:lnTo>
                  <a:pt x="1040669" y="1035738"/>
                </a:lnTo>
                <a:lnTo>
                  <a:pt x="0" y="1035738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1824678" y="9042056"/>
            <a:ext cx="1040669" cy="1035737"/>
          </a:xfrm>
          <a:custGeom>
            <a:avLst/>
            <a:gdLst/>
            <a:ahLst/>
            <a:cxnLst/>
            <a:rect r="r" b="b" t="t" l="l"/>
            <a:pathLst>
              <a:path h="1035737" w="1040669">
                <a:moveTo>
                  <a:pt x="0" y="0"/>
                </a:moveTo>
                <a:lnTo>
                  <a:pt x="1040669" y="0"/>
                </a:lnTo>
                <a:lnTo>
                  <a:pt x="1040669" y="1035738"/>
                </a:lnTo>
                <a:lnTo>
                  <a:pt x="0" y="1035738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-906" t="-945" r="0" b="-945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2971703" y="9042056"/>
            <a:ext cx="1041049" cy="1035737"/>
          </a:xfrm>
          <a:custGeom>
            <a:avLst/>
            <a:gdLst/>
            <a:ahLst/>
            <a:cxnLst/>
            <a:rect r="r" b="b" t="t" l="l"/>
            <a:pathLst>
              <a:path h="1035737" w="1041049">
                <a:moveTo>
                  <a:pt x="0" y="0"/>
                </a:moveTo>
                <a:lnTo>
                  <a:pt x="1041048" y="0"/>
                </a:lnTo>
                <a:lnTo>
                  <a:pt x="1041048" y="1035738"/>
                </a:lnTo>
                <a:lnTo>
                  <a:pt x="0" y="1035738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10122232" y="6322554"/>
            <a:ext cx="492223" cy="492223"/>
          </a:xfrm>
          <a:custGeom>
            <a:avLst/>
            <a:gdLst/>
            <a:ahLst/>
            <a:cxnLst/>
            <a:rect r="r" b="b" t="t" l="l"/>
            <a:pathLst>
              <a:path h="492223" w="492223">
                <a:moveTo>
                  <a:pt x="0" y="0"/>
                </a:moveTo>
                <a:lnTo>
                  <a:pt x="492223" y="0"/>
                </a:lnTo>
                <a:lnTo>
                  <a:pt x="492223" y="492223"/>
                </a:lnTo>
                <a:lnTo>
                  <a:pt x="0" y="492223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2" id="42"/>
          <p:cNvSpPr txBox="true"/>
          <p:nvPr/>
        </p:nvSpPr>
        <p:spPr>
          <a:xfrm rot="0">
            <a:off x="1410452" y="4218761"/>
            <a:ext cx="7364540" cy="3051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6"/>
              </a:lnSpc>
            </a:pPr>
            <a:r>
              <a:rPr lang="en-US" sz="2350" spc="3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restoration of the facade</a:t>
            </a:r>
          </a:p>
          <a:p>
            <a:pPr algn="l">
              <a:lnSpc>
                <a:spcPts val="2656"/>
              </a:lnSpc>
            </a:pPr>
          </a:p>
          <a:p>
            <a:pPr algn="l">
              <a:lnSpc>
                <a:spcPts val="2656"/>
              </a:lnSpc>
            </a:pPr>
            <a:r>
              <a:rPr lang="en-US" sz="2350" spc="3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restoration of destroyed parts of the building</a:t>
            </a:r>
          </a:p>
          <a:p>
            <a:pPr algn="l">
              <a:lnSpc>
                <a:spcPts val="2656"/>
              </a:lnSpc>
            </a:pPr>
          </a:p>
          <a:p>
            <a:pPr algn="l">
              <a:lnSpc>
                <a:spcPts val="2656"/>
              </a:lnSpc>
            </a:pPr>
            <a:r>
              <a:rPr lang="en-US" sz="2350" spc="3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repair of the fire safety system and the surrounding area </a:t>
            </a:r>
          </a:p>
          <a:p>
            <a:pPr algn="l">
              <a:lnSpc>
                <a:spcPts val="2656"/>
              </a:lnSpc>
            </a:pPr>
          </a:p>
          <a:p>
            <a:pPr algn="l">
              <a:lnSpc>
                <a:spcPts val="2656"/>
              </a:lnSpc>
            </a:pPr>
            <a:r>
              <a:rPr lang="en-US" sz="2350" spc="39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modern equipment, restoration of the territory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4117526" y="8175436"/>
            <a:ext cx="9803698" cy="1165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b="true" sz="276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cost of the project is </a:t>
            </a:r>
          </a:p>
          <a:p>
            <a:pPr algn="ctr">
              <a:lnSpc>
                <a:spcPts val="2926"/>
              </a:lnSpc>
            </a:pPr>
            <a:r>
              <a:rPr lang="en-US" b="true" sz="276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≈ 370 000 EUR</a:t>
            </a:r>
          </a:p>
          <a:p>
            <a:pPr algn="ctr">
              <a:lnSpc>
                <a:spcPts val="2926"/>
              </a:lnSpc>
            </a:pPr>
            <a:r>
              <a:rPr lang="en-US" b="true" sz="276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368611" y="3585963"/>
            <a:ext cx="8406381" cy="394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b="true" sz="2560" spc="43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works: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0122232" y="3778319"/>
            <a:ext cx="7647009" cy="756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3"/>
              </a:lnSpc>
            </a:pPr>
            <a:r>
              <a:rPr lang="en-US" b="true" sz="2560" spc="43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Currently, the number of visitors of the institution: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899887" y="4937757"/>
            <a:ext cx="7047114" cy="1334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4"/>
              </a:lnSpc>
            </a:pPr>
            <a:r>
              <a:rPr lang="en-US" sz="2260" spc="38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660</a:t>
            </a:r>
            <a:r>
              <a:rPr lang="en-US" sz="2260" spc="38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students</a:t>
            </a:r>
          </a:p>
          <a:p>
            <a:pPr algn="l">
              <a:lnSpc>
                <a:spcPts val="2554"/>
              </a:lnSpc>
            </a:pPr>
          </a:p>
          <a:p>
            <a:pPr algn="l">
              <a:lnSpc>
                <a:spcPts val="2554"/>
              </a:lnSpc>
            </a:pPr>
            <a:r>
              <a:rPr lang="en-US" sz="2260" spc="38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110</a:t>
            </a:r>
            <a:r>
              <a:rPr lang="en-US" sz="2260" spc="38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employees</a:t>
            </a:r>
          </a:p>
          <a:p>
            <a:pPr algn="l">
              <a:lnSpc>
                <a:spcPts val="2554"/>
              </a:lnSpc>
            </a:pPr>
          </a:p>
        </p:txBody>
      </p:sp>
      <p:sp>
        <p:nvSpPr>
          <p:cNvPr name="TextBox 47" id="47"/>
          <p:cNvSpPr txBox="true"/>
          <p:nvPr/>
        </p:nvSpPr>
        <p:spPr>
          <a:xfrm rot="0">
            <a:off x="10966562" y="5945633"/>
            <a:ext cx="6236788" cy="132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4"/>
              </a:lnSpc>
            </a:pPr>
          </a:p>
          <a:p>
            <a:pPr algn="l">
              <a:lnSpc>
                <a:spcPts val="2554"/>
              </a:lnSpc>
            </a:pPr>
            <a:r>
              <a:rPr lang="en-US" sz="2260" spc="38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number of visitors is </a:t>
            </a:r>
            <a:r>
              <a:rPr lang="en-US" sz="2260" spc="38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450 people</a:t>
            </a:r>
            <a:r>
              <a:rPr lang="en-US" sz="2260" spc="38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per day</a:t>
            </a:r>
          </a:p>
          <a:p>
            <a:pPr algn="l">
              <a:lnSpc>
                <a:spcPts val="2554"/>
              </a:lnSpc>
            </a:pPr>
          </a:p>
        </p:txBody>
      </p:sp>
      <p:sp>
        <p:nvSpPr>
          <p:cNvPr name="TextBox 48" id="48"/>
          <p:cNvSpPr txBox="true"/>
          <p:nvPr/>
        </p:nvSpPr>
        <p:spPr>
          <a:xfrm rot="0">
            <a:off x="701191" y="1595186"/>
            <a:ext cx="16976834" cy="1767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56"/>
              </a:lnSpc>
            </a:pPr>
            <a:r>
              <a:rPr lang="en-US" sz="3325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Restoration project of the historical building (part) of the Cherkasy Children's Music School No. 1 named after M.V. Lysenko</a:t>
            </a:r>
          </a:p>
          <a:p>
            <a:pPr algn="ctr">
              <a:lnSpc>
                <a:spcPts val="4656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263800" y="-2371477"/>
            <a:ext cx="24183594" cy="14044748"/>
            <a:chOff x="0" y="0"/>
            <a:chExt cx="6369342" cy="36990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69342" cy="3699028"/>
            </a:xfrm>
            <a:custGeom>
              <a:avLst/>
              <a:gdLst/>
              <a:ahLst/>
              <a:cxnLst/>
              <a:rect r="r" b="b" t="t" l="l"/>
              <a:pathLst>
                <a:path h="3699028" w="6369342">
                  <a:moveTo>
                    <a:pt x="0" y="0"/>
                  </a:moveTo>
                  <a:lnTo>
                    <a:pt x="6369342" y="0"/>
                  </a:lnTo>
                  <a:lnTo>
                    <a:pt x="6369342" y="3699028"/>
                  </a:lnTo>
                  <a:lnTo>
                    <a:pt x="0" y="3699028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6369342" cy="37371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50333" y="781243"/>
            <a:ext cx="6877165" cy="4582986"/>
          </a:xfrm>
          <a:custGeom>
            <a:avLst/>
            <a:gdLst/>
            <a:ahLst/>
            <a:cxnLst/>
            <a:rect r="r" b="b" t="t" l="l"/>
            <a:pathLst>
              <a:path h="4582986" w="6877165">
                <a:moveTo>
                  <a:pt x="0" y="0"/>
                </a:moveTo>
                <a:lnTo>
                  <a:pt x="6877165" y="0"/>
                </a:lnTo>
                <a:lnTo>
                  <a:pt x="6877165" y="4582986"/>
                </a:lnTo>
                <a:lnTo>
                  <a:pt x="0" y="45829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428771" y="5954864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3" y="0"/>
                </a:lnTo>
                <a:lnTo>
                  <a:pt x="4404423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-3502800" y="7173503"/>
            <a:ext cx="6778625" cy="3210272"/>
            <a:chOff x="0" y="0"/>
            <a:chExt cx="1501729" cy="7112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-8100000">
            <a:off x="-899754" y="-1505197"/>
            <a:ext cx="4154615" cy="4114800"/>
          </a:xfrm>
          <a:custGeom>
            <a:avLst/>
            <a:gdLst/>
            <a:ahLst/>
            <a:cxnLst/>
            <a:rect r="r" b="b" t="t" l="l"/>
            <a:pathLst>
              <a:path h="4114800" w="4154615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8100000">
            <a:off x="15457184" y="-1384910"/>
            <a:ext cx="3911712" cy="3874224"/>
          </a:xfrm>
          <a:custGeom>
            <a:avLst/>
            <a:gdLst/>
            <a:ahLst/>
            <a:cxnLst/>
            <a:rect r="r" b="b" t="t" l="l"/>
            <a:pathLst>
              <a:path h="3874224" w="3911712">
                <a:moveTo>
                  <a:pt x="3911711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1" y="3874225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642282" y="7335681"/>
            <a:ext cx="4710845" cy="2951319"/>
          </a:xfrm>
          <a:custGeom>
            <a:avLst/>
            <a:gdLst/>
            <a:ahLst/>
            <a:cxnLst/>
            <a:rect r="r" b="b" t="t" l="l"/>
            <a:pathLst>
              <a:path h="2951319" w="4710845">
                <a:moveTo>
                  <a:pt x="0" y="0"/>
                </a:moveTo>
                <a:lnTo>
                  <a:pt x="4710845" y="0"/>
                </a:lnTo>
                <a:lnTo>
                  <a:pt x="4710845" y="2951319"/>
                </a:lnTo>
                <a:lnTo>
                  <a:pt x="0" y="29513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9485" t="0" r="-2959" b="-4805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438852" y="7017114"/>
            <a:ext cx="3401316" cy="3269886"/>
          </a:xfrm>
          <a:custGeom>
            <a:avLst/>
            <a:gdLst/>
            <a:ahLst/>
            <a:cxnLst/>
            <a:rect r="r" b="b" t="t" l="l"/>
            <a:pathLst>
              <a:path h="3269886" w="3401316">
                <a:moveTo>
                  <a:pt x="0" y="0"/>
                </a:moveTo>
                <a:lnTo>
                  <a:pt x="3401316" y="0"/>
                </a:lnTo>
                <a:lnTo>
                  <a:pt x="3401316" y="3269886"/>
                </a:lnTo>
                <a:lnTo>
                  <a:pt x="0" y="326988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4517" t="0" r="-9904" b="-4122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7550888" y="1180757"/>
            <a:ext cx="10161615" cy="1830997"/>
            <a:chOff x="0" y="0"/>
            <a:chExt cx="4708701" cy="8484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08701" cy="848450"/>
            </a:xfrm>
            <a:custGeom>
              <a:avLst/>
              <a:gdLst/>
              <a:ahLst/>
              <a:cxnLst/>
              <a:rect r="r" b="b" t="t" l="l"/>
              <a:pathLst>
                <a:path h="848450" w="4708701">
                  <a:moveTo>
                    <a:pt x="0" y="0"/>
                  </a:moveTo>
                  <a:lnTo>
                    <a:pt x="4708701" y="0"/>
                  </a:lnTo>
                  <a:lnTo>
                    <a:pt x="4708701" y="848450"/>
                  </a:lnTo>
                  <a:lnTo>
                    <a:pt x="0" y="84845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4708701" cy="905600"/>
            </a:xfrm>
            <a:prstGeom prst="rect">
              <a:avLst/>
            </a:prstGeom>
          </p:spPr>
          <p:txBody>
            <a:bodyPr anchor="ctr" rtlCol="false" tIns="47455" lIns="47455" bIns="47455" rIns="47455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885332" y="7173503"/>
            <a:ext cx="6778625" cy="3210272"/>
            <a:chOff x="0" y="0"/>
            <a:chExt cx="1501729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6583590" y="9356701"/>
            <a:ext cx="1493249" cy="834353"/>
          </a:xfrm>
          <a:custGeom>
            <a:avLst/>
            <a:gdLst/>
            <a:ahLst/>
            <a:cxnLst/>
            <a:rect r="r" b="b" t="t" l="l"/>
            <a:pathLst>
              <a:path h="834353" w="1493249">
                <a:moveTo>
                  <a:pt x="0" y="0"/>
                </a:moveTo>
                <a:lnTo>
                  <a:pt x="1493249" y="0"/>
                </a:lnTo>
                <a:lnTo>
                  <a:pt x="1493249" y="834353"/>
                </a:lnTo>
                <a:lnTo>
                  <a:pt x="0" y="83435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5925615" y="9390610"/>
            <a:ext cx="657974" cy="766536"/>
          </a:xfrm>
          <a:custGeom>
            <a:avLst/>
            <a:gdLst/>
            <a:ahLst/>
            <a:cxnLst/>
            <a:rect r="r" b="b" t="t" l="l"/>
            <a:pathLst>
              <a:path h="766536" w="657974">
                <a:moveTo>
                  <a:pt x="0" y="0"/>
                </a:moveTo>
                <a:lnTo>
                  <a:pt x="657975" y="0"/>
                </a:lnTo>
                <a:lnTo>
                  <a:pt x="657975" y="766536"/>
                </a:lnTo>
                <a:lnTo>
                  <a:pt x="0" y="76653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-18851" r="-191602" b="-48017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450333" y="5712701"/>
            <a:ext cx="6837160" cy="4444445"/>
          </a:xfrm>
          <a:custGeom>
            <a:avLst/>
            <a:gdLst/>
            <a:ahLst/>
            <a:cxnLst/>
            <a:rect r="r" b="b" t="t" l="l"/>
            <a:pathLst>
              <a:path h="4444445" w="6837160">
                <a:moveTo>
                  <a:pt x="0" y="0"/>
                </a:moveTo>
                <a:lnTo>
                  <a:pt x="6837159" y="0"/>
                </a:lnTo>
                <a:lnTo>
                  <a:pt x="6837159" y="4444445"/>
                </a:lnTo>
                <a:lnTo>
                  <a:pt x="0" y="444444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10006" t="-8007" r="0" b="-4768"/>
            </a:stretch>
          </a:blipFill>
        </p:spPr>
      </p:sp>
      <p:grpSp>
        <p:nvGrpSpPr>
          <p:cNvPr name="Group 28" id="28"/>
          <p:cNvGrpSpPr/>
          <p:nvPr/>
        </p:nvGrpSpPr>
        <p:grpSpPr>
          <a:xfrm rot="0">
            <a:off x="7550888" y="3266471"/>
            <a:ext cx="10161615" cy="1877029"/>
            <a:chOff x="0" y="0"/>
            <a:chExt cx="4398644" cy="81250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398644" cy="812507"/>
            </a:xfrm>
            <a:custGeom>
              <a:avLst/>
              <a:gdLst/>
              <a:ahLst/>
              <a:cxnLst/>
              <a:rect r="r" b="b" t="t" l="l"/>
              <a:pathLst>
                <a:path h="812507" w="4398644">
                  <a:moveTo>
                    <a:pt x="0" y="0"/>
                  </a:moveTo>
                  <a:lnTo>
                    <a:pt x="4398644" y="0"/>
                  </a:lnTo>
                  <a:lnTo>
                    <a:pt x="4398644" y="812507"/>
                  </a:lnTo>
                  <a:lnTo>
                    <a:pt x="0" y="812507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57150"/>
              <a:ext cx="4398644" cy="8696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7615658" y="3790134"/>
            <a:ext cx="1013378" cy="829703"/>
          </a:xfrm>
          <a:custGeom>
            <a:avLst/>
            <a:gdLst/>
            <a:ahLst/>
            <a:cxnLst/>
            <a:rect r="r" b="b" t="t" l="l"/>
            <a:pathLst>
              <a:path h="829703" w="1013378">
                <a:moveTo>
                  <a:pt x="0" y="0"/>
                </a:moveTo>
                <a:lnTo>
                  <a:pt x="1013379" y="0"/>
                </a:lnTo>
                <a:lnTo>
                  <a:pt x="1013379" y="829703"/>
                </a:lnTo>
                <a:lnTo>
                  <a:pt x="0" y="82970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0">
            <a:off x="7795798" y="5381027"/>
            <a:ext cx="9888846" cy="1636087"/>
            <a:chOff x="0" y="0"/>
            <a:chExt cx="4280571" cy="708211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280571" cy="708211"/>
            </a:xfrm>
            <a:custGeom>
              <a:avLst/>
              <a:gdLst/>
              <a:ahLst/>
              <a:cxnLst/>
              <a:rect r="r" b="b" t="t" l="l"/>
              <a:pathLst>
                <a:path h="708211" w="4280571">
                  <a:moveTo>
                    <a:pt x="0" y="0"/>
                  </a:moveTo>
                  <a:lnTo>
                    <a:pt x="4280571" y="0"/>
                  </a:lnTo>
                  <a:lnTo>
                    <a:pt x="4280571" y="708211"/>
                  </a:lnTo>
                  <a:lnTo>
                    <a:pt x="0" y="708211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4280571" cy="7463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7550888" y="5360699"/>
            <a:ext cx="10161615" cy="1812804"/>
            <a:chOff x="0" y="0"/>
            <a:chExt cx="4398644" cy="784706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4398644" cy="784706"/>
            </a:xfrm>
            <a:custGeom>
              <a:avLst/>
              <a:gdLst/>
              <a:ahLst/>
              <a:cxnLst/>
              <a:rect r="r" b="b" t="t" l="l"/>
              <a:pathLst>
                <a:path h="784706" w="4398644">
                  <a:moveTo>
                    <a:pt x="0" y="0"/>
                  </a:moveTo>
                  <a:lnTo>
                    <a:pt x="4398644" y="0"/>
                  </a:lnTo>
                  <a:lnTo>
                    <a:pt x="4398644" y="784706"/>
                  </a:lnTo>
                  <a:lnTo>
                    <a:pt x="0" y="78470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57150"/>
              <a:ext cx="4398644" cy="841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8" id="38"/>
          <p:cNvSpPr/>
          <p:nvPr/>
        </p:nvSpPr>
        <p:spPr>
          <a:xfrm flipH="false" flipV="false" rot="0">
            <a:off x="7814848" y="5645089"/>
            <a:ext cx="743979" cy="897712"/>
          </a:xfrm>
          <a:custGeom>
            <a:avLst/>
            <a:gdLst/>
            <a:ahLst/>
            <a:cxnLst/>
            <a:rect r="r" b="b" t="t" l="l"/>
            <a:pathLst>
              <a:path h="897712" w="743979">
                <a:moveTo>
                  <a:pt x="0" y="0"/>
                </a:moveTo>
                <a:lnTo>
                  <a:pt x="743979" y="0"/>
                </a:lnTo>
                <a:lnTo>
                  <a:pt x="743979" y="897712"/>
                </a:lnTo>
                <a:lnTo>
                  <a:pt x="0" y="89771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7642282" y="1751788"/>
            <a:ext cx="986755" cy="688934"/>
          </a:xfrm>
          <a:custGeom>
            <a:avLst/>
            <a:gdLst/>
            <a:ahLst/>
            <a:cxnLst/>
            <a:rect r="r" b="b" t="t" l="l"/>
            <a:pathLst>
              <a:path h="688934" w="986755">
                <a:moveTo>
                  <a:pt x="0" y="0"/>
                </a:moveTo>
                <a:lnTo>
                  <a:pt x="986755" y="0"/>
                </a:lnTo>
                <a:lnTo>
                  <a:pt x="986755" y="688935"/>
                </a:lnTo>
                <a:lnTo>
                  <a:pt x="0" y="688935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0" id="40"/>
          <p:cNvSpPr txBox="true"/>
          <p:nvPr/>
        </p:nvSpPr>
        <p:spPr>
          <a:xfrm rot="0">
            <a:off x="8933837" y="3461843"/>
            <a:ext cx="8226245" cy="1536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8"/>
              </a:lnSpc>
              <a:spcBef>
                <a:spcPct val="0"/>
              </a:spcBef>
            </a:pPr>
            <a:r>
              <a:rPr lang="en-US" sz="2148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After the restoration, </a:t>
            </a:r>
            <a:r>
              <a:rPr lang="en-US" b="true" sz="2148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6 additional</a:t>
            </a:r>
            <a:r>
              <a:rPr lang="en-US" sz="2148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classrooms, a new choir hall with a capacity of </a:t>
            </a:r>
            <a:r>
              <a:rPr lang="en-US" b="true" sz="2148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70 people</a:t>
            </a:r>
            <a:r>
              <a:rPr lang="en-US" sz="2148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for concert choirs and symphony orchestra rehearsals will appear in the school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8933837" y="5597464"/>
            <a:ext cx="8226245" cy="122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37"/>
              </a:lnSpc>
              <a:spcBef>
                <a:spcPct val="0"/>
              </a:spcBef>
            </a:pPr>
            <a:r>
              <a:rPr lang="en-US" sz="2312" spc="-203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 order to expand the range of educational services in the future, the school will have the opportunity to expand other artistic specializations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8957455" y="1458089"/>
            <a:ext cx="8317190" cy="1213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34"/>
              </a:lnSpc>
            </a:pPr>
            <a:r>
              <a:rPr lang="en-US" sz="231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 building of the music school is included in the State Register of Immovable Monuments of Ukraine as an architectural monument of local significance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DAGTDkWGydA</dc:identifier>
  <dcterms:modified xsi:type="dcterms:W3CDTF">2011-08-01T06:04:30Z</dcterms:modified>
  <cp:revision>1</cp:revision>
  <dc:title>Cherkasy presents</dc:title>
</cp:coreProperties>
</file>

<file path=docProps/thumbnail.jpeg>
</file>